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4630400" cy="8229600"/>
  <p:notesSz cx="8229600" cy="14630400"/>
  <p:embeddedFontLst>
    <p:embeddedFont>
      <p:font typeface="Kanit Light" charset="-34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Martel Sans" charset="0"/>
      <p:regular r:id="rId1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3F3F3F"/>
    <a:srgbClr val="2C3249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-523" y="-101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588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67579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u="sng" dirty="0" err="1">
                <a:solidFill>
                  <a:srgbClr val="7030A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Démarche</a:t>
            </a:r>
            <a:r>
              <a:rPr lang="en-US" sz="4450" u="sng" dirty="0">
                <a:solidFill>
                  <a:srgbClr val="7030A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4450" u="sng" dirty="0" smtClean="0">
                <a:solidFill>
                  <a:srgbClr val="7030A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EDD </a:t>
            </a:r>
            <a:r>
              <a:rPr lang="en-US" sz="4450" u="sng" dirty="0">
                <a:solidFill>
                  <a:srgbClr val="7030A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du Collège Jean de Verrazane</a:t>
            </a:r>
            <a:endParaRPr lang="en-US" sz="4450" u="sng" dirty="0">
              <a:solidFill>
                <a:srgbClr val="7030A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393656" y="289140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Notre collège </a:t>
            </a:r>
            <a:r>
              <a:rPr lang="en-US" sz="20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s'engage</a:t>
            </a:r>
            <a:r>
              <a:rPr lang="en-US" sz="20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20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cette</a:t>
            </a:r>
            <a:r>
              <a:rPr lang="en-US" sz="20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20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année</a:t>
            </a:r>
            <a:r>
              <a:rPr lang="en-US" sz="20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20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dans</a:t>
            </a:r>
            <a:r>
              <a:rPr lang="en-US" sz="20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20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une </a:t>
            </a:r>
            <a:r>
              <a:rPr lang="en-US" sz="20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démarche</a:t>
            </a:r>
            <a:r>
              <a:rPr lang="en-US" sz="20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20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EDD suite à </a:t>
            </a:r>
            <a:r>
              <a:rPr lang="en-US" sz="20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l’évaluation</a:t>
            </a:r>
            <a:r>
              <a:rPr lang="en-US" sz="20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de </a:t>
            </a:r>
            <a:r>
              <a:rPr lang="en-US" sz="20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l’établissement</a:t>
            </a:r>
            <a:r>
              <a:rPr lang="en-US" sz="20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.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62801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Un comité de pilotage </a:t>
            </a:r>
            <a:r>
              <a:rPr lang="en-US" sz="20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 </a:t>
            </a:r>
            <a:r>
              <a:rPr lang="en-US" sz="20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quatre</a:t>
            </a:r>
            <a:r>
              <a:rPr lang="en-US" sz="20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 </a:t>
            </a:r>
            <a:r>
              <a:rPr lang="en-US" sz="20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professeurs</a:t>
            </a:r>
            <a:r>
              <a:rPr lang="en-US" sz="20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20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collabore</a:t>
            </a:r>
            <a:r>
              <a:rPr lang="en-US" sz="20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20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avec </a:t>
            </a:r>
            <a:r>
              <a:rPr lang="en-US" sz="20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la </a:t>
            </a:r>
            <a:r>
              <a:rPr lang="en-US" sz="20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CPE et le CVC </a:t>
            </a:r>
            <a:r>
              <a:rPr lang="en-US" sz="20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et </a:t>
            </a:r>
            <a:r>
              <a:rPr lang="en-US" sz="20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participe</a:t>
            </a:r>
            <a:r>
              <a:rPr lang="en-US" sz="20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au CESCE pour </a:t>
            </a:r>
            <a:r>
              <a:rPr lang="en-US" sz="20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coordonner des actions liées aux Objectifs de Développement Durable.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280190" y="546711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Une trentaine d'éco-délégués volontaires mènent des projets </a:t>
            </a:r>
            <a:r>
              <a:rPr lang="en-US" sz="20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concrets</a:t>
            </a:r>
            <a:r>
              <a:rPr lang="en-US" sz="20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20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qui </a:t>
            </a:r>
            <a:r>
              <a:rPr lang="en-US" sz="20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leur</a:t>
            </a:r>
            <a:r>
              <a:rPr lang="en-US" sz="20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20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tiennent</a:t>
            </a:r>
            <a:r>
              <a:rPr lang="en-US" sz="20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à </a:t>
            </a:r>
            <a:r>
              <a:rPr lang="en-US" sz="20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coeur</a:t>
            </a:r>
            <a:r>
              <a:rPr lang="en-US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393656" y="6597610"/>
            <a:ext cx="135969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Martel Sans Medium" pitchFamily="34" charset="0"/>
                <a:ea typeface="Martel Sans Medium" pitchFamily="34" charset="-122"/>
                <a:cs typeface="Martel Sans Medium" pitchFamily="34" charset="-120"/>
              </a:rPr>
              <a:t>RG</a:t>
            </a:r>
            <a:endParaRPr lang="en-US" sz="750" dirty="0"/>
          </a:p>
        </p:txBody>
      </p:sp>
      <p:sp>
        <p:nvSpPr>
          <p:cNvPr id="9" name="Text 6"/>
          <p:cNvSpPr/>
          <p:nvPr/>
        </p:nvSpPr>
        <p:spPr>
          <a:xfrm>
            <a:off x="6756440" y="6448068"/>
            <a:ext cx="287678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538"/>
          <a:stretch>
            <a:fillRect/>
          </a:stretch>
        </p:blipFill>
        <p:spPr>
          <a:xfrm>
            <a:off x="395429" y="142328"/>
            <a:ext cx="5526905" cy="3474877"/>
          </a:xfrm>
          <a:prstGeom prst="rect">
            <a:avLst/>
          </a:prstGeom>
          <a:ln w="28575">
            <a:solidFill>
              <a:srgbClr val="FF0066"/>
            </a:solidFill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430" y="3617205"/>
            <a:ext cx="5526904" cy="4063364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545" y="584240"/>
            <a:ext cx="5862518" cy="663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00B0F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Structure et Organisation</a:t>
            </a:r>
            <a:endParaRPr lang="en-US" sz="4150" dirty="0">
              <a:solidFill>
                <a:srgbClr val="00B0F0"/>
              </a:solidFill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116" y="1672947"/>
            <a:ext cx="1626394" cy="122396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890" y="2249924"/>
            <a:ext cx="298728" cy="3733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54918" y="1885355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Comité de pilotage</a:t>
            </a:r>
            <a:endParaRPr lang="en-US" sz="2050" dirty="0">
              <a:solidFill>
                <a:srgbClr val="FF0066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5054918" y="2259634"/>
            <a:ext cx="4993362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4 </a:t>
            </a:r>
            <a:r>
              <a:rPr lang="en-US" sz="16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professeurs</a:t>
            </a: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(</a:t>
            </a:r>
            <a:r>
              <a:rPr lang="en-US" sz="16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dont</a:t>
            </a:r>
            <a:r>
              <a:rPr lang="en-US" sz="1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2 </a:t>
            </a:r>
            <a:r>
              <a:rPr lang="en-US" sz="16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suivent</a:t>
            </a:r>
            <a:r>
              <a:rPr lang="en-US" sz="1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la formation “</a:t>
            </a:r>
            <a:r>
              <a:rPr lang="en-US" sz="16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Devenir</a:t>
            </a:r>
            <a:r>
              <a:rPr lang="en-US" sz="1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6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référents</a:t>
            </a: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EDD”).</a:t>
            </a: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4895612" y="2913936"/>
            <a:ext cx="8938141" cy="11430"/>
          </a:xfrm>
          <a:prstGeom prst="roundRect">
            <a:avLst>
              <a:gd name="adj" fmla="val 780718"/>
            </a:avLst>
          </a:prstGeom>
          <a:solidFill>
            <a:srgbClr val="C5D2CF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800" y="2950012"/>
            <a:ext cx="3252907" cy="122396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890" y="3375303"/>
            <a:ext cx="298728" cy="37338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68114" y="2981658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 err="1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Réunions</a:t>
            </a:r>
            <a:r>
              <a:rPr lang="en-US" sz="2050" dirty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2050" dirty="0" err="1" smtClean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mensuelles</a:t>
            </a:r>
            <a:r>
              <a:rPr lang="en-US" sz="2050" dirty="0" smtClean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du </a:t>
            </a:r>
            <a:r>
              <a:rPr lang="en-US" sz="2050" dirty="0" err="1" smtClean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comité</a:t>
            </a:r>
            <a:r>
              <a:rPr lang="en-US" sz="2050" dirty="0" smtClean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de </a:t>
            </a:r>
            <a:r>
              <a:rPr lang="en-US" sz="2050" dirty="0" err="1" smtClean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pilotage</a:t>
            </a:r>
            <a:r>
              <a:rPr lang="en-US" sz="2050" dirty="0" smtClean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et des </a:t>
            </a:r>
            <a:r>
              <a:rPr lang="en-US" sz="2050" dirty="0" err="1" smtClean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éco-délégués</a:t>
            </a:r>
            <a:endParaRPr lang="en-US" sz="2050" dirty="0">
              <a:solidFill>
                <a:srgbClr val="FF0066"/>
              </a:solidFill>
            </a:endParaRPr>
          </a:p>
        </p:txBody>
      </p:sp>
      <p:sp>
        <p:nvSpPr>
          <p:cNvPr id="11" name="Text 5"/>
          <p:cNvSpPr/>
          <p:nvPr/>
        </p:nvSpPr>
        <p:spPr>
          <a:xfrm>
            <a:off x="5868114" y="3621762"/>
            <a:ext cx="3544491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</a:t>
            </a:r>
            <a:r>
              <a:rPr lang="en-US" sz="14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es </a:t>
            </a:r>
            <a:r>
              <a:rPr lang="en-US" sz="14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éco-délégués</a:t>
            </a:r>
            <a:r>
              <a:rPr lang="en-US" sz="14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4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travaillent</a:t>
            </a:r>
            <a:r>
              <a:rPr lang="en-US" sz="14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4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sur</a:t>
            </a:r>
            <a:r>
              <a:rPr lang="en-US" sz="14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4 </a:t>
            </a:r>
            <a:r>
              <a:rPr lang="en-US" sz="14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thèmes</a:t>
            </a:r>
            <a:r>
              <a:rPr lang="en-US" sz="14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en lien avec les ODD 12,13, 14 et 15.</a:t>
            </a:r>
            <a:endParaRPr lang="en-US" sz="1400" dirty="0"/>
          </a:p>
        </p:txBody>
      </p:sp>
      <p:sp>
        <p:nvSpPr>
          <p:cNvPr id="12" name="Shape 6"/>
          <p:cNvSpPr/>
          <p:nvPr/>
        </p:nvSpPr>
        <p:spPr>
          <a:xfrm>
            <a:off x="5708809" y="4191000"/>
            <a:ext cx="8124944" cy="11430"/>
          </a:xfrm>
          <a:prstGeom prst="roundRect">
            <a:avLst>
              <a:gd name="adj" fmla="val 780718"/>
            </a:avLst>
          </a:prstGeom>
          <a:solidFill>
            <a:srgbClr val="C5D2CF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9603" y="4227076"/>
            <a:ext cx="4879419" cy="122396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9890" y="4652367"/>
            <a:ext cx="298728" cy="37338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81430" y="4354419"/>
            <a:ext cx="3076456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 smtClean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Interventions de </a:t>
            </a:r>
            <a:r>
              <a:rPr lang="en-US" sz="2050" dirty="0" err="1" smtClean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partenaires</a:t>
            </a:r>
            <a:r>
              <a:rPr lang="en-US" sz="2050" dirty="0" smtClean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2050" dirty="0" err="1" smtClean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sollicités</a:t>
            </a:r>
            <a:r>
              <a:rPr lang="en-US" sz="2050" dirty="0" smtClean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par le </a:t>
            </a:r>
            <a:r>
              <a:rPr lang="en-US" sz="2050" dirty="0" err="1" smtClean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comité</a:t>
            </a:r>
            <a:r>
              <a:rPr lang="en-US" sz="2050" dirty="0" smtClean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de pilotage</a:t>
            </a:r>
            <a:endParaRPr lang="en-US" sz="2050" dirty="0">
              <a:solidFill>
                <a:srgbClr val="FF0066"/>
              </a:solidFill>
            </a:endParaRPr>
          </a:p>
        </p:txBody>
      </p:sp>
      <p:sp>
        <p:nvSpPr>
          <p:cNvPr id="16" name="Text 8"/>
          <p:cNvSpPr/>
          <p:nvPr/>
        </p:nvSpPr>
        <p:spPr>
          <a:xfrm>
            <a:off x="6681430" y="4695281"/>
            <a:ext cx="8667427" cy="605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Fresques du </a:t>
            </a:r>
            <a:r>
              <a:rPr lang="en-US" sz="14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climat</a:t>
            </a:r>
            <a:r>
              <a:rPr lang="en-US" sz="14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et des </a:t>
            </a: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déchets, itinéraire d'un </a:t>
            </a:r>
            <a:r>
              <a:rPr lang="en-US" sz="14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smartphone, impact de la mode, </a:t>
            </a:r>
          </a:p>
          <a:p>
            <a:pPr marL="0" indent="0" algn="l">
              <a:lnSpc>
                <a:spcPts val="2650"/>
              </a:lnSpc>
              <a:buNone/>
            </a:pPr>
            <a:r>
              <a:rPr lang="en-US" sz="14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débat</a:t>
            </a:r>
            <a:r>
              <a:rPr lang="en-US" sz="14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4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sur</a:t>
            </a:r>
            <a:r>
              <a:rPr lang="en-US" sz="14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les </a:t>
            </a:r>
            <a:r>
              <a:rPr lang="en-US" sz="14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déchets</a:t>
            </a:r>
            <a:r>
              <a:rPr lang="en-US" sz="14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(ODD13 et 15).</a:t>
            </a:r>
            <a:endParaRPr lang="en-US" sz="1400" dirty="0"/>
          </a:p>
        </p:txBody>
      </p:sp>
      <p:sp>
        <p:nvSpPr>
          <p:cNvPr id="17" name="Shape 9"/>
          <p:cNvSpPr/>
          <p:nvPr/>
        </p:nvSpPr>
        <p:spPr>
          <a:xfrm>
            <a:off x="6522125" y="5468064"/>
            <a:ext cx="7311628" cy="11430"/>
          </a:xfrm>
          <a:prstGeom prst="roundRect">
            <a:avLst>
              <a:gd name="adj" fmla="val 780718"/>
            </a:avLst>
          </a:prstGeom>
          <a:solidFill>
            <a:srgbClr val="C5D2CF"/>
          </a:solidFill>
          <a:ln/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287" y="5504140"/>
            <a:ext cx="6505932" cy="1481451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9890" y="5929432"/>
            <a:ext cx="298728" cy="373380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202917" y="5555283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 err="1" smtClean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Bilan</a:t>
            </a:r>
            <a:r>
              <a:rPr lang="en-US" sz="2050" dirty="0" smtClean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au CESCE</a:t>
            </a:r>
            <a:endParaRPr lang="en-US" sz="2050" dirty="0">
              <a:solidFill>
                <a:srgbClr val="FF0066"/>
              </a:solidFill>
            </a:endParaRPr>
          </a:p>
        </p:txBody>
      </p:sp>
      <p:sp>
        <p:nvSpPr>
          <p:cNvPr id="21" name="Text 11"/>
          <p:cNvSpPr/>
          <p:nvPr/>
        </p:nvSpPr>
        <p:spPr>
          <a:xfrm>
            <a:off x="7336443" y="5917772"/>
            <a:ext cx="4463534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sz="14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Bilan</a:t>
            </a:r>
            <a:r>
              <a:rPr lang="en-US" sz="14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des actions du </a:t>
            </a:r>
            <a:r>
              <a:rPr lang="en-US" sz="14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comité</a:t>
            </a:r>
            <a:r>
              <a:rPr lang="en-US" sz="14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(ODD 12,13, 14 et 15) + </a:t>
            </a:r>
            <a:r>
              <a:rPr lang="en-US" sz="14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bilan</a:t>
            </a:r>
            <a:r>
              <a:rPr lang="en-US" sz="14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des actions des </a:t>
            </a:r>
            <a:r>
              <a:rPr lang="en-US" sz="14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autres</a:t>
            </a:r>
            <a:r>
              <a:rPr lang="en-US" sz="14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</a:p>
          <a:p>
            <a:pPr>
              <a:lnSpc>
                <a:spcPts val="2650"/>
              </a:lnSpc>
            </a:pPr>
            <a:r>
              <a:rPr lang="en-US" sz="14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personnels</a:t>
            </a:r>
            <a:r>
              <a:rPr lang="en-US" sz="14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(ODD 3, 4 et 5 : intervention UNICEF,  </a:t>
            </a:r>
            <a:r>
              <a:rPr lang="en-US" sz="14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éducation</a:t>
            </a:r>
            <a:r>
              <a:rPr lang="en-US" sz="14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à la </a:t>
            </a:r>
          </a:p>
          <a:p>
            <a:pPr>
              <a:lnSpc>
                <a:spcPts val="2650"/>
              </a:lnSpc>
            </a:pPr>
            <a:r>
              <a:rPr lang="en-US" sz="14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sexualité</a:t>
            </a:r>
            <a:r>
              <a:rPr lang="en-US" sz="14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, atelier petit </a:t>
            </a:r>
            <a:r>
              <a:rPr lang="en-US" sz="14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déjeuner</a:t>
            </a:r>
            <a:r>
              <a:rPr lang="en-US" sz="14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:</a:t>
            </a:r>
            <a:r>
              <a:rPr lang="en-US" sz="14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alimention</a:t>
            </a:r>
            <a:r>
              <a:rPr lang="en-US" sz="14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4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saine</a:t>
            </a:r>
            <a:r>
              <a:rPr lang="en-US" sz="14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et locale…).</a:t>
            </a:r>
          </a:p>
          <a:p>
            <a:pPr marL="0" indent="0" algn="l">
              <a:lnSpc>
                <a:spcPts val="2650"/>
              </a:lnSpc>
              <a:buNone/>
            </a:pPr>
            <a:r>
              <a:rPr lang="en-US" sz="14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endParaRPr lang="en-US" sz="1400" dirty="0"/>
          </a:p>
        </p:txBody>
      </p:sp>
      <p:sp>
        <p:nvSpPr>
          <p:cNvPr id="22" name="Text 12"/>
          <p:cNvSpPr/>
          <p:nvPr/>
        </p:nvSpPr>
        <p:spPr>
          <a:xfrm>
            <a:off x="743545" y="7130349"/>
            <a:ext cx="13143309" cy="679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dirty="0">
                <a:solidFill>
                  <a:srgbClr val="7030A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Notre comité impulse une dynamique durable à travers l'établissement. Les interventions sensibilisent aux enjeux environnementaux actuels.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3" name="Text 2"/>
          <p:cNvSpPr/>
          <p:nvPr/>
        </p:nvSpPr>
        <p:spPr>
          <a:xfrm>
            <a:off x="5868114" y="3319700"/>
            <a:ext cx="6595229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Sensibilisation</a:t>
            </a:r>
            <a:r>
              <a:rPr lang="en-US" sz="14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des </a:t>
            </a:r>
            <a:r>
              <a:rPr lang="en-US" sz="14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élèves</a:t>
            </a:r>
            <a:r>
              <a:rPr lang="en-US" sz="14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au </a:t>
            </a:r>
            <a:r>
              <a:rPr lang="en-US" sz="14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gaspillage</a:t>
            </a:r>
            <a:r>
              <a:rPr lang="en-US" sz="14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4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alimentaire</a:t>
            </a:r>
            <a:r>
              <a:rPr lang="en-US" sz="14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.</a:t>
            </a:r>
            <a:endParaRPr lang="en-US" sz="14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47197" y="672346"/>
            <a:ext cx="5261491" cy="5900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700" dirty="0">
                <a:solidFill>
                  <a:srgbClr val="00B0F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Projets des Éco-délégués</a:t>
            </a:r>
            <a:endParaRPr lang="en-US" sz="3700" dirty="0">
              <a:solidFill>
                <a:srgbClr val="00B0F0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97" y="1545550"/>
            <a:ext cx="944047" cy="15029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74374" y="1734264"/>
            <a:ext cx="3851791" cy="294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Lutte contre le gaspillage alimentaire</a:t>
            </a:r>
            <a:endParaRPr lang="en-US" sz="1850" dirty="0">
              <a:solidFill>
                <a:srgbClr val="FF0066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7374374" y="2025448"/>
            <a:ext cx="6595229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Collaboration avec le chef de cuisine pour améliorer le service au self.</a:t>
            </a:r>
            <a:endParaRPr lang="en-US" sz="1450" dirty="0"/>
          </a:p>
        </p:txBody>
      </p:sp>
      <p:sp>
        <p:nvSpPr>
          <p:cNvPr id="7" name="Text 3"/>
          <p:cNvSpPr/>
          <p:nvPr/>
        </p:nvSpPr>
        <p:spPr>
          <a:xfrm>
            <a:off x="7374374" y="2557701"/>
            <a:ext cx="6595229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Objectif : réduire les déchets alimentaires (ODD12).</a:t>
            </a:r>
            <a:endParaRPr lang="en-US" sz="14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197" y="3048476"/>
            <a:ext cx="944047" cy="150292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374374" y="3237190"/>
            <a:ext cx="2360176" cy="294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Action humanitaire</a:t>
            </a:r>
            <a:endParaRPr lang="en-US" sz="1850" dirty="0">
              <a:solidFill>
                <a:srgbClr val="FF0066"/>
              </a:solidFill>
            </a:endParaRPr>
          </a:p>
        </p:txBody>
      </p:sp>
      <p:sp>
        <p:nvSpPr>
          <p:cNvPr id="10" name="Text 5"/>
          <p:cNvSpPr/>
          <p:nvPr/>
        </p:nvSpPr>
        <p:spPr>
          <a:xfrm>
            <a:off x="7374374" y="3645337"/>
            <a:ext cx="6595229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Collecte d'habits pour associations locales.</a:t>
            </a:r>
            <a:endParaRPr lang="en-US" sz="1450" dirty="0"/>
          </a:p>
        </p:txBody>
      </p:sp>
      <p:sp>
        <p:nvSpPr>
          <p:cNvPr id="11" name="Text 6"/>
          <p:cNvSpPr/>
          <p:nvPr/>
        </p:nvSpPr>
        <p:spPr>
          <a:xfrm>
            <a:off x="7374374" y="4060627"/>
            <a:ext cx="6595229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Revalorisation</a:t>
            </a:r>
            <a:r>
              <a:rPr lang="en-US" sz="14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des textiles abîmés en torchons (ODD12/13).</a:t>
            </a:r>
            <a:endParaRPr lang="en-US" sz="14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197" y="4551402"/>
            <a:ext cx="944047" cy="150292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374374" y="4740116"/>
            <a:ext cx="2564249" cy="294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Végétalisation de la cour</a:t>
            </a:r>
            <a:endParaRPr lang="en-US" sz="1850" dirty="0">
              <a:solidFill>
                <a:srgbClr val="FF0066"/>
              </a:solidFill>
            </a:endParaRPr>
          </a:p>
        </p:txBody>
      </p:sp>
      <p:sp>
        <p:nvSpPr>
          <p:cNvPr id="14" name="Text 8"/>
          <p:cNvSpPr/>
          <p:nvPr/>
        </p:nvSpPr>
        <p:spPr>
          <a:xfrm>
            <a:off x="7374374" y="5035034"/>
            <a:ext cx="6595229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50"/>
              </a:lnSpc>
            </a:pPr>
            <a:r>
              <a:rPr lang="fr-FR" sz="1400" dirty="0" smtClean="0">
                <a:solidFill>
                  <a:srgbClr val="3F3F3F"/>
                </a:solidFill>
                <a:latin typeface="Martel Sans" charset="0"/>
                <a:cs typeface="Martel Sans" charset="0"/>
              </a:rPr>
              <a:t>Réaménagement de l'espace vert de la cour de récréation / réalisation de panneaux </a:t>
            </a:r>
          </a:p>
          <a:p>
            <a:pPr>
              <a:lnSpc>
                <a:spcPts val="2350"/>
              </a:lnSpc>
            </a:pPr>
            <a:r>
              <a:rPr lang="fr-FR" sz="1400" dirty="0" smtClean="0">
                <a:solidFill>
                  <a:srgbClr val="3F3F3F"/>
                </a:solidFill>
                <a:latin typeface="Martel Sans" charset="0"/>
                <a:cs typeface="Martel Sans" charset="0"/>
              </a:rPr>
              <a:t>explicatifs / réalisation de semis de graines locales </a:t>
            </a:r>
            <a:r>
              <a:rPr lang="fr-FR" sz="1600" dirty="0" smtClean="0">
                <a:solidFill>
                  <a:srgbClr val="3F3F3F"/>
                </a:solidFill>
                <a:latin typeface="Martel Sans" charset="0"/>
                <a:cs typeface="Martel Sans" charset="0"/>
              </a:rPr>
              <a:t>/ </a:t>
            </a:r>
            <a:r>
              <a:rPr lang="fr-FR" sz="1400" dirty="0" smtClean="0">
                <a:solidFill>
                  <a:srgbClr val="3F3F3F"/>
                </a:solidFill>
                <a:latin typeface="Martel Sans" charset="0"/>
                <a:cs typeface="Martel Sans" charset="0"/>
              </a:rPr>
              <a:t>à plus long terme mise en </a:t>
            </a:r>
          </a:p>
          <a:p>
            <a:pPr>
              <a:lnSpc>
                <a:spcPts val="2350"/>
              </a:lnSpc>
            </a:pPr>
            <a:r>
              <a:rPr lang="fr-FR" sz="1400" dirty="0" smtClean="0">
                <a:solidFill>
                  <a:srgbClr val="3F3F3F"/>
                </a:solidFill>
                <a:latin typeface="Martel Sans" charset="0"/>
                <a:cs typeface="Martel Sans" charset="0"/>
              </a:rPr>
              <a:t>place d'un éco-potager.  (ODD13).</a:t>
            </a:r>
            <a:r>
              <a:rPr lang="en-US" sz="1400" dirty="0" smtClean="0">
                <a:solidFill>
                  <a:srgbClr val="3F3F3F"/>
                </a:solidFill>
                <a:latin typeface="Martel Sans" charset="0"/>
                <a:ea typeface="Martel Sans" pitchFamily="34" charset="-122"/>
                <a:cs typeface="Martel Sans" charset="0"/>
              </a:rPr>
              <a:t>.</a:t>
            </a:r>
            <a:r>
              <a:rPr lang="fr-FR" sz="1400" dirty="0" smtClean="0">
                <a:solidFill>
                  <a:srgbClr val="3F3F3F"/>
                </a:solidFill>
                <a:latin typeface="Martel Sans" charset="0"/>
                <a:cs typeface="Martel Sans" charset="0"/>
              </a:rPr>
              <a:t> </a:t>
            </a:r>
            <a:endParaRPr lang="en-US" sz="1400" dirty="0">
              <a:solidFill>
                <a:srgbClr val="3F3F3F"/>
              </a:solidFill>
              <a:latin typeface="Martel Sans" charset="0"/>
              <a:cs typeface="Martel Sans" charset="0"/>
            </a:endParaRPr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197" y="6054328"/>
            <a:ext cx="944047" cy="1502926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7374374" y="6243042"/>
            <a:ext cx="2360176" cy="294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Gestion des déchets</a:t>
            </a:r>
            <a:endParaRPr lang="en-US" sz="1850" dirty="0">
              <a:solidFill>
                <a:srgbClr val="FF0066"/>
              </a:solidFill>
            </a:endParaRPr>
          </a:p>
        </p:txBody>
      </p:sp>
      <p:sp>
        <p:nvSpPr>
          <p:cNvPr id="18" name="Text 11"/>
          <p:cNvSpPr/>
          <p:nvPr/>
        </p:nvSpPr>
        <p:spPr>
          <a:xfrm>
            <a:off x="7374374" y="6651188"/>
            <a:ext cx="6595229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Campagne de sensibilisation sur l'impact des déchets.</a:t>
            </a:r>
            <a:endParaRPr lang="en-US" sz="1450" dirty="0"/>
          </a:p>
        </p:txBody>
      </p:sp>
      <p:sp>
        <p:nvSpPr>
          <p:cNvPr id="19" name="Text 12"/>
          <p:cNvSpPr/>
          <p:nvPr/>
        </p:nvSpPr>
        <p:spPr>
          <a:xfrm>
            <a:off x="7374374" y="7066478"/>
            <a:ext cx="6595229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Amélioration visuelle et fonctionnelle du tri (ODD14/15).</a:t>
            </a:r>
            <a:endParaRPr lang="en-US" sz="1450" dirty="0"/>
          </a:p>
        </p:txBody>
      </p:sp>
      <p:sp>
        <p:nvSpPr>
          <p:cNvPr id="4098" name="AutoShape 2" descr="https://portail.ac-lyon.fr/iwc/svc/wmap/attach/IMG_20240527_155418.jpg?token=nX6dKQmbR7&amp;mbox=INBOX&amp;uid=11007&amp;number=4&amp;type=image&amp;subtype=jpeg&amp;pi=mail_attachment&amp;process=html%2Cjs%2Clink%2Ctarget%2Cbinhex"/>
          <p:cNvSpPr>
            <a:spLocks noChangeAspect="1" noChangeArrowheads="1"/>
          </p:cNvSpPr>
          <p:nvPr/>
        </p:nvSpPr>
        <p:spPr bwMode="auto">
          <a:xfrm>
            <a:off x="155575" y="-2727325"/>
            <a:ext cx="7581900" cy="569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0" name="AutoShape 4" descr="https://portail.ac-lyon.fr/iwc/svc/wmap/attach/IMG_20240527_155418.jpg?token=nX6dKQmbR7&amp;mbox=INBOX&amp;uid=11007&amp;number=4&amp;type=image&amp;subtype=jpeg&amp;pi=mail_attachment&amp;process=html%2Cjs%2Clink%2Ctarget%2Cbinhex"/>
          <p:cNvSpPr>
            <a:spLocks noChangeAspect="1" noChangeArrowheads="1"/>
          </p:cNvSpPr>
          <p:nvPr/>
        </p:nvSpPr>
        <p:spPr bwMode="auto">
          <a:xfrm>
            <a:off x="155575" y="-2727325"/>
            <a:ext cx="7581900" cy="569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6" y="3947399"/>
            <a:ext cx="5769604" cy="3929657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6" y="287833"/>
            <a:ext cx="5769604" cy="3659566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</p:spPr>
      </p:pic>
      <p:sp>
        <p:nvSpPr>
          <p:cNvPr id="22" name="Text 2"/>
          <p:cNvSpPr/>
          <p:nvPr/>
        </p:nvSpPr>
        <p:spPr>
          <a:xfrm>
            <a:off x="7365823" y="2289195"/>
            <a:ext cx="6595229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Sensibilisation</a:t>
            </a:r>
            <a:r>
              <a:rPr lang="en-US" sz="14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des </a:t>
            </a:r>
            <a:r>
              <a:rPr lang="en-US" sz="14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élèves</a:t>
            </a:r>
            <a:r>
              <a:rPr lang="en-US" sz="14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au </a:t>
            </a:r>
            <a:r>
              <a:rPr lang="en-US" sz="14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gaspillage</a:t>
            </a:r>
            <a:r>
              <a:rPr lang="en-US" sz="14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4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alimentaire</a:t>
            </a:r>
            <a:endParaRPr lang="en-US" sz="1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3773" y="521613"/>
            <a:ext cx="4741664" cy="5926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00B0F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Impact et Perspectives</a:t>
            </a:r>
            <a:endParaRPr lang="en-US" sz="3700" dirty="0">
              <a:solidFill>
                <a:srgbClr val="00B0F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663773" y="1612106"/>
            <a:ext cx="426720" cy="426720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13" y="1647706"/>
            <a:ext cx="284440" cy="3555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280160" y="1612106"/>
            <a:ext cx="2370772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Sensibilisation globale</a:t>
            </a:r>
            <a:endParaRPr lang="en-US" sz="1850" dirty="0">
              <a:solidFill>
                <a:srgbClr val="FF0066"/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1280160" y="2022038"/>
            <a:ext cx="7200067" cy="606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Les projets touchent l'ensemble de la communauté éducative. Ils couvrent plusieurs ODD complémentaires.</a:t>
            </a:r>
            <a:endParaRPr lang="en-US" sz="1450" dirty="0"/>
          </a:p>
        </p:txBody>
      </p:sp>
      <p:sp>
        <p:nvSpPr>
          <p:cNvPr id="8" name="Shape 4"/>
          <p:cNvSpPr/>
          <p:nvPr/>
        </p:nvSpPr>
        <p:spPr>
          <a:xfrm>
            <a:off x="663773" y="3031808"/>
            <a:ext cx="426720" cy="426720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13" y="3067407"/>
            <a:ext cx="284440" cy="3555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280160" y="3031808"/>
            <a:ext cx="2370772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Approche</a:t>
            </a: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1850" dirty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par l'action</a:t>
            </a:r>
            <a:endParaRPr lang="en-US" sz="1850" dirty="0">
              <a:solidFill>
                <a:srgbClr val="FF0066"/>
              </a:solidFill>
            </a:endParaRPr>
          </a:p>
        </p:txBody>
      </p:sp>
      <p:sp>
        <p:nvSpPr>
          <p:cNvPr id="11" name="Text 6"/>
          <p:cNvSpPr/>
          <p:nvPr/>
        </p:nvSpPr>
        <p:spPr>
          <a:xfrm>
            <a:off x="1280160" y="3441740"/>
            <a:ext cx="7200067" cy="606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Les élèves développent des compétences concrètes. Ils deviennent acteurs du changement dans leur environnement quotidien.</a:t>
            </a:r>
            <a:endParaRPr lang="en-US" sz="1450" dirty="0"/>
          </a:p>
        </p:txBody>
      </p:sp>
      <p:sp>
        <p:nvSpPr>
          <p:cNvPr id="12" name="Shape 7"/>
          <p:cNvSpPr/>
          <p:nvPr/>
        </p:nvSpPr>
        <p:spPr>
          <a:xfrm>
            <a:off x="663773" y="4451509"/>
            <a:ext cx="426720" cy="426720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913" y="4487108"/>
            <a:ext cx="284440" cy="35552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280160" y="4451509"/>
            <a:ext cx="2370772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Pérennisation</a:t>
            </a:r>
            <a:endParaRPr lang="en-US" sz="1850" dirty="0">
              <a:solidFill>
                <a:srgbClr val="FF0066"/>
              </a:solidFill>
            </a:endParaRPr>
          </a:p>
        </p:txBody>
      </p:sp>
      <p:sp>
        <p:nvSpPr>
          <p:cNvPr id="15" name="Text 9"/>
          <p:cNvSpPr/>
          <p:nvPr/>
        </p:nvSpPr>
        <p:spPr>
          <a:xfrm>
            <a:off x="1280160" y="4861441"/>
            <a:ext cx="7200067" cy="606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Les installations physiques (potager, espace nature) s'inscrivent dans la durée. Elles transforment durablement le cadre de vie du collège.</a:t>
            </a:r>
            <a:endParaRPr lang="en-US" sz="1450" dirty="0"/>
          </a:p>
        </p:txBody>
      </p:sp>
      <p:sp>
        <p:nvSpPr>
          <p:cNvPr id="16" name="Shape 10"/>
          <p:cNvSpPr/>
          <p:nvPr/>
        </p:nvSpPr>
        <p:spPr>
          <a:xfrm>
            <a:off x="663773" y="5871210"/>
            <a:ext cx="426720" cy="426720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913" y="5906810"/>
            <a:ext cx="284440" cy="35552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280160" y="5871210"/>
            <a:ext cx="2497455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F0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Rayonnement territorial</a:t>
            </a:r>
            <a:endParaRPr lang="en-US" sz="1850" dirty="0">
              <a:solidFill>
                <a:srgbClr val="FF0066"/>
              </a:solidFill>
            </a:endParaRPr>
          </a:p>
        </p:txBody>
      </p:sp>
      <p:sp>
        <p:nvSpPr>
          <p:cNvPr id="19" name="Text 12"/>
          <p:cNvSpPr/>
          <p:nvPr/>
        </p:nvSpPr>
        <p:spPr>
          <a:xfrm>
            <a:off x="1280160" y="6281142"/>
            <a:ext cx="7200067" cy="606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Les actions dépassent les murs de l'établissement. Elles créent des liens avec les acteurs locaux et associations.</a:t>
            </a:r>
            <a:endParaRPr lang="en-US" sz="1450" dirty="0"/>
          </a:p>
        </p:txBody>
      </p:sp>
      <p:sp>
        <p:nvSpPr>
          <p:cNvPr id="20" name="Text 13"/>
          <p:cNvSpPr/>
          <p:nvPr/>
        </p:nvSpPr>
        <p:spPr>
          <a:xfrm>
            <a:off x="293166" y="7086791"/>
            <a:ext cx="8389088" cy="606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b="1" dirty="0" smtClean="0">
                <a:solidFill>
                  <a:srgbClr val="7030A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Nous </a:t>
            </a:r>
            <a:r>
              <a:rPr lang="en-US" b="1" dirty="0" err="1" smtClean="0">
                <a:solidFill>
                  <a:srgbClr val="7030A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pensons</a:t>
            </a:r>
            <a:r>
              <a:rPr lang="en-US" b="1" dirty="0" smtClean="0">
                <a:solidFill>
                  <a:srgbClr val="7030A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que</a:t>
            </a:r>
            <a:r>
              <a:rPr lang="en-US" b="1" dirty="0" smtClean="0">
                <a:solidFill>
                  <a:srgbClr val="7030A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notre</a:t>
            </a:r>
            <a:r>
              <a:rPr lang="en-US" b="1" dirty="0" smtClean="0">
                <a:solidFill>
                  <a:srgbClr val="7030A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démarche</a:t>
            </a:r>
            <a:r>
              <a:rPr lang="en-US" b="1" dirty="0">
                <a:solidFill>
                  <a:srgbClr val="7030A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répond</a:t>
            </a:r>
            <a:r>
              <a:rPr lang="en-US" b="1" dirty="0" smtClean="0">
                <a:solidFill>
                  <a:srgbClr val="7030A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aux critères de labellisation par son approche globale, participative et ancrée dans le territoire</a:t>
            </a:r>
            <a:r>
              <a:rPr lang="en-US" sz="1600" b="1" dirty="0">
                <a:solidFill>
                  <a:srgbClr val="7030A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.</a:t>
            </a:r>
            <a:endParaRPr lang="en-US" sz="1600" b="1" dirty="0">
              <a:solidFill>
                <a:srgbClr val="7030A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53674" y="4292014"/>
            <a:ext cx="5344668" cy="3444052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53674" y="278794"/>
            <a:ext cx="5344668" cy="3952964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440</Words>
  <Application>Microsoft Office PowerPoint</Application>
  <PresentationFormat>Personnalisé</PresentationFormat>
  <Paragraphs>49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Kanit Light</vt:lpstr>
      <vt:lpstr>Calibri</vt:lpstr>
      <vt:lpstr>Martel Sans</vt:lpstr>
      <vt:lpstr>Martel Sans Medium</vt:lpstr>
      <vt:lpstr>Office Theme</vt:lpstr>
      <vt:lpstr>Diapositive 1</vt:lpstr>
      <vt:lpstr>Diapositive 2</vt:lpstr>
      <vt:lpstr>Diapositive 3</vt:lpstr>
      <vt:lpstr>Diapositive 4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jen Dalion</cp:lastModifiedBy>
  <cp:revision>28</cp:revision>
  <dcterms:created xsi:type="dcterms:W3CDTF">2025-03-28T13:41:37Z</dcterms:created>
  <dcterms:modified xsi:type="dcterms:W3CDTF">2025-04-03T13:31:31Z</dcterms:modified>
</cp:coreProperties>
</file>